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88163" cy="100187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821" autoAdjust="0"/>
    <p:restoredTop sz="94660"/>
  </p:normalViewPr>
  <p:slideViewPr>
    <p:cSldViewPr snapToGrid="0">
      <p:cViewPr varScale="1">
        <p:scale>
          <a:sx n="114" d="100"/>
          <a:sy n="114" d="100"/>
        </p:scale>
        <p:origin x="1116"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16354227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33758819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4158799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35974771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352043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3F003A34-2715-45AD-896C-63E03BFEB910}" type="datetimeFigureOut">
              <a:rPr lang="fr-FR" smtClean="0"/>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21626232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3F003A34-2715-45AD-896C-63E03BFEB910}" type="datetimeFigureOut">
              <a:rPr lang="fr-FR" smtClean="0"/>
              <a:t>26/04/2021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12694574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3F003A34-2715-45AD-896C-63E03BFEB910}" type="datetimeFigureOut">
              <a:rPr lang="fr-FR" smtClean="0"/>
              <a:t>26/04/2021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347247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003A34-2715-45AD-896C-63E03BFEB910}" type="datetimeFigureOut">
              <a:rPr lang="fr-FR" smtClean="0"/>
              <a:t>26/04/2021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3372923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F003A34-2715-45AD-896C-63E03BFEB910}" type="datetimeFigureOut">
              <a:rPr lang="fr-FR" smtClean="0"/>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2708927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3F003A34-2715-45AD-896C-63E03BFEB910}" type="datetimeFigureOut">
              <a:rPr lang="fr-FR" smtClean="0"/>
              <a:t>26/04/2021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4F9CCA9-F986-4F0B-BE97-A179A4263AAC}" type="slidenum">
              <a:rPr lang="fr-FR" smtClean="0"/>
              <a:t>‹N°›</a:t>
            </a:fld>
            <a:endParaRPr lang="fr-FR"/>
          </a:p>
        </p:txBody>
      </p:sp>
    </p:spTree>
    <p:extLst>
      <p:ext uri="{BB962C8B-B14F-4D97-AF65-F5344CB8AC3E}">
        <p14:creationId xmlns:p14="http://schemas.microsoft.com/office/powerpoint/2010/main" val="9048375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03A34-2715-45AD-896C-63E03BFEB910}" type="datetimeFigureOut">
              <a:rPr lang="fr-FR" smtClean="0"/>
              <a:t>26/04/2021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F9CCA9-F986-4F0B-BE97-A179A4263AAC}" type="slidenum">
              <a:rPr lang="fr-FR" smtClean="0"/>
              <a:t>‹N°›</a:t>
            </a:fld>
            <a:endParaRPr lang="fr-FR"/>
          </a:p>
        </p:txBody>
      </p:sp>
    </p:spTree>
    <p:extLst>
      <p:ext uri="{BB962C8B-B14F-4D97-AF65-F5344CB8AC3E}">
        <p14:creationId xmlns:p14="http://schemas.microsoft.com/office/powerpoint/2010/main" val="722362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emf"/><Relationship Id="rId9"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6" name="Image 5"/>
          <p:cNvPicPr>
            <a:picLocks noChangeAspect="1"/>
          </p:cNvPicPr>
          <p:nvPr/>
        </p:nvPicPr>
        <p:blipFill>
          <a:blip r:embed="rId2"/>
          <a:stretch>
            <a:fillRect/>
          </a:stretch>
        </p:blipFill>
        <p:spPr>
          <a:xfrm>
            <a:off x="128520" y="154262"/>
            <a:ext cx="7547019" cy="6879864"/>
          </a:xfrm>
          <a:prstGeom prst="rect">
            <a:avLst/>
          </a:prstGeom>
        </p:spPr>
      </p:pic>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2749" y="-149445"/>
            <a:ext cx="5532935" cy="7064348"/>
          </a:xfrm>
          <a:prstGeom prst="rect">
            <a:avLst/>
          </a:prstGeom>
        </p:spPr>
      </p:pic>
      <p:sp>
        <p:nvSpPr>
          <p:cNvPr id="8" name="Zone de texte 323"/>
          <p:cNvSpPr txBox="1"/>
          <p:nvPr/>
        </p:nvSpPr>
        <p:spPr>
          <a:xfrm>
            <a:off x="3474077" y="596395"/>
            <a:ext cx="1104265" cy="81788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dirty="0">
                <a:solidFill>
                  <a:srgbClr val="FFFFFF"/>
                </a:solidFill>
                <a:effectLst/>
                <a:latin typeface="DIN-Black"/>
                <a:ea typeface="MS Mincho" panose="02020609040205080304" pitchFamily="49" charset="-128"/>
                <a:cs typeface="Times New Roman" panose="02020603050405020304" pitchFamily="18" charset="0"/>
              </a:rPr>
              <a:t>03/05 07/05</a:t>
            </a:r>
            <a:endParaRPr lang="fr-FR" sz="2000" b="1" dirty="0">
              <a:effectLst/>
              <a:ea typeface="MS Mincho" panose="02020609040205080304" pitchFamily="49" charset="-128"/>
              <a:cs typeface="Times New Roman" panose="02020603050405020304" pitchFamily="18" charset="0"/>
            </a:endParaRPr>
          </a:p>
        </p:txBody>
      </p:sp>
      <p:sp>
        <p:nvSpPr>
          <p:cNvPr id="9" name="Zone de texte 323"/>
          <p:cNvSpPr txBox="1"/>
          <p:nvPr/>
        </p:nvSpPr>
        <p:spPr>
          <a:xfrm>
            <a:off x="945222" y="532822"/>
            <a:ext cx="1233053" cy="81788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dirty="0">
                <a:solidFill>
                  <a:srgbClr val="FFFFFF"/>
                </a:solidFill>
                <a:latin typeface="DIN-Black"/>
                <a:ea typeface="MS Mincho" panose="02020609040205080304" pitchFamily="49" charset="-128"/>
                <a:cs typeface="Times New Roman" panose="02020603050405020304" pitchFamily="18" charset="0"/>
              </a:rPr>
              <a:t>26/04 30/04</a:t>
            </a:r>
            <a:endParaRPr lang="fr-FR" sz="2000" b="1" dirty="0">
              <a:ea typeface="MS Mincho" panose="02020609040205080304" pitchFamily="49" charset="-128"/>
              <a:cs typeface="Times New Roman" panose="02020603050405020304" pitchFamily="18" charset="0"/>
            </a:endParaRPr>
          </a:p>
        </p:txBody>
      </p:sp>
      <p:sp>
        <p:nvSpPr>
          <p:cNvPr id="11" name="Zone de texte 270"/>
          <p:cNvSpPr txBox="1"/>
          <p:nvPr/>
        </p:nvSpPr>
        <p:spPr>
          <a:xfrm>
            <a:off x="630945" y="1645660"/>
            <a:ext cx="2016819" cy="104249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VIENNOISE DE VOLAILLE </a:t>
            </a:r>
            <a:r>
              <a:rPr lang="fr-FR" sz="1200" b="1" dirty="0">
                <a:latin typeface="Georgia" panose="02040502050405020303" pitchFamily="18" charset="0"/>
                <a:ea typeface="MS Mincho" panose="02020609040205080304" pitchFamily="49" charset="-128"/>
                <a:cs typeface="Times New Roman" panose="02020603050405020304" pitchFamily="18" charset="0"/>
              </a:rPr>
              <a:t>RIZ</a:t>
            </a:r>
          </a:p>
        </p:txBody>
      </p:sp>
      <p:sp>
        <p:nvSpPr>
          <p:cNvPr id="12" name="Zone de texte 270"/>
          <p:cNvSpPr txBox="1"/>
          <p:nvPr/>
        </p:nvSpPr>
        <p:spPr>
          <a:xfrm>
            <a:off x="454244" y="2822943"/>
            <a:ext cx="2134254"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TAGLIATELLES</a:t>
            </a: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TOFU AU CURRY ET EDAMANE</a:t>
            </a:r>
          </a:p>
        </p:txBody>
      </p:sp>
      <p:sp>
        <p:nvSpPr>
          <p:cNvPr id="13" name="Zone de texte 270"/>
          <p:cNvSpPr txBox="1"/>
          <p:nvPr/>
        </p:nvSpPr>
        <p:spPr>
          <a:xfrm>
            <a:off x="446473" y="4374587"/>
            <a:ext cx="2281120"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BOULES AGNEAU </a:t>
            </a:r>
          </a:p>
          <a:p>
            <a:pPr algn="ctr">
              <a:spcAft>
                <a:spcPts val="0"/>
              </a:spcAft>
            </a:pP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SEMOULE / CAROTTES</a:t>
            </a:r>
          </a:p>
          <a:p>
            <a:pPr algn="ctr">
              <a:spcAft>
                <a:spcPts val="0"/>
              </a:spcAft>
            </a:pP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p:txBody>
      </p:sp>
      <p:sp>
        <p:nvSpPr>
          <p:cNvPr id="4" name="ZoneTexte 3"/>
          <p:cNvSpPr txBox="1"/>
          <p:nvPr/>
        </p:nvSpPr>
        <p:spPr>
          <a:xfrm>
            <a:off x="7984627" y="2186184"/>
            <a:ext cx="3898842" cy="1477328"/>
          </a:xfrm>
          <a:prstGeom prst="rect">
            <a:avLst/>
          </a:prstGeom>
          <a:noFill/>
        </p:spPr>
        <p:txBody>
          <a:bodyPr wrap="square" rtlCol="0">
            <a:spAutoFit/>
          </a:bodyPr>
          <a:lstStyle/>
          <a:p>
            <a:r>
              <a:rPr lang="fr-FR" b="1" dirty="0">
                <a:latin typeface="Georgia" panose="02040502050405020303" pitchFamily="18" charset="0"/>
              </a:rPr>
              <a:t>LE SAVIEZ-VOUS? </a:t>
            </a:r>
          </a:p>
          <a:p>
            <a:r>
              <a:rPr lang="fr-FR" dirty="0"/>
              <a:t>   </a:t>
            </a:r>
          </a:p>
          <a:p>
            <a:r>
              <a:rPr lang="fr-FR" i="1" dirty="0">
                <a:latin typeface="Georgia" panose="02040502050405020303" pitchFamily="18" charset="0"/>
              </a:rPr>
              <a:t>La laiterie de </a:t>
            </a:r>
            <a:r>
              <a:rPr lang="fr-FR" i="1" dirty="0"/>
              <a:t>Bailleul, l’usine du Nord (59) des produits laitiers de Danone</a:t>
            </a:r>
            <a:endParaRPr lang="fr-FR" dirty="0"/>
          </a:p>
          <a:p>
            <a:r>
              <a:rPr lang="fr-FR" i="1" dirty="0"/>
              <a:t>Utilise du lait français  </a:t>
            </a:r>
            <a:r>
              <a:rPr lang="fr-FR" b="1" dirty="0">
                <a:latin typeface="Georgia" panose="02040502050405020303" pitchFamily="18" charset="0"/>
              </a:rPr>
              <a:t> </a:t>
            </a:r>
          </a:p>
        </p:txBody>
      </p:sp>
      <p:sp>
        <p:nvSpPr>
          <p:cNvPr id="23" name="Zone de texte 270"/>
          <p:cNvSpPr txBox="1"/>
          <p:nvPr/>
        </p:nvSpPr>
        <p:spPr>
          <a:xfrm>
            <a:off x="612057" y="5708308"/>
            <a:ext cx="1797061" cy="1329771"/>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1600" b="1" dirty="0">
                <a:latin typeface="Georgia" panose="02040502050405020303" pitchFamily="18" charset="0"/>
                <a:ea typeface="MS Mincho" panose="02020609040205080304" pitchFamily="49" charset="-128"/>
                <a:cs typeface="Times New Roman" panose="02020603050405020304" pitchFamily="18" charset="0"/>
              </a:rPr>
              <a:t>PARMENTIER DE SAUMON</a:t>
            </a: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SALADE</a:t>
            </a:r>
          </a:p>
        </p:txBody>
      </p:sp>
      <p:sp>
        <p:nvSpPr>
          <p:cNvPr id="24" name="Zone de texte 270"/>
          <p:cNvSpPr txBox="1"/>
          <p:nvPr/>
        </p:nvSpPr>
        <p:spPr>
          <a:xfrm>
            <a:off x="5456049" y="5743907"/>
            <a:ext cx="1869522"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sz="1200" b="1" dirty="0">
              <a:solidFill>
                <a:prstClr val="black"/>
              </a:solidFill>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endParaRPr lang="fr-FR" sz="1200" b="1" dirty="0">
              <a:solidFill>
                <a:prstClr val="black"/>
              </a:solidFill>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solidFill>
                  <a:prstClr val="black"/>
                </a:solidFill>
                <a:latin typeface="Georgia" panose="02040502050405020303" pitchFamily="18" charset="0"/>
                <a:ea typeface="MS Mincho" panose="02020609040205080304" pitchFamily="49" charset="-128"/>
                <a:cs typeface="Times New Roman" panose="02020603050405020304" pitchFamily="18" charset="0"/>
              </a:rPr>
              <a:t>CONGES</a:t>
            </a:r>
          </a:p>
        </p:txBody>
      </p:sp>
      <p:sp>
        <p:nvSpPr>
          <p:cNvPr id="25" name="Zone de texte 270"/>
          <p:cNvSpPr txBox="1"/>
          <p:nvPr/>
        </p:nvSpPr>
        <p:spPr>
          <a:xfrm>
            <a:off x="5515090" y="4429919"/>
            <a:ext cx="2056487"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FERIE</a:t>
            </a:r>
            <a:endParaRPr lang="fr-FR" sz="1000" b="1" dirty="0">
              <a:latin typeface="Georgia" panose="02040502050405020303" pitchFamily="18" charset="0"/>
              <a:ea typeface="MS Mincho" panose="02020609040205080304" pitchFamily="49" charset="-128"/>
              <a:cs typeface="Times New Roman" panose="02020603050405020304" pitchFamily="18" charset="0"/>
            </a:endParaRPr>
          </a:p>
        </p:txBody>
      </p:sp>
      <p:sp>
        <p:nvSpPr>
          <p:cNvPr id="26" name="Zone de texte 270"/>
          <p:cNvSpPr txBox="1"/>
          <p:nvPr/>
        </p:nvSpPr>
        <p:spPr>
          <a:xfrm>
            <a:off x="5431025" y="2955625"/>
            <a:ext cx="2104379"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lgn="ctr"/>
            <a:r>
              <a:rPr lang="fr-FR" b="1" dirty="0">
                <a:solidFill>
                  <a:prstClr val="black"/>
                </a:solidFill>
                <a:latin typeface="Georgia" panose="02040502050405020303" pitchFamily="18" charset="0"/>
                <a:ea typeface="MS Mincho" panose="02020609040205080304" pitchFamily="49" charset="-128"/>
                <a:cs typeface="Times New Roman" panose="02020603050405020304" pitchFamily="18" charset="0"/>
              </a:rPr>
              <a:t>PIZZA FROMAGES</a:t>
            </a:r>
          </a:p>
          <a:p>
            <a:pPr lvl="0" algn="ctr"/>
            <a:r>
              <a:rPr lang="fr-FR" sz="1200" b="1" dirty="0">
                <a:solidFill>
                  <a:prstClr val="black"/>
                </a:solidFill>
                <a:latin typeface="Georgia" panose="02040502050405020303" pitchFamily="18" charset="0"/>
                <a:ea typeface="MS Mincho" panose="02020609040205080304" pitchFamily="49" charset="-128"/>
                <a:cs typeface="Times New Roman" panose="02020603050405020304" pitchFamily="18" charset="0"/>
              </a:rPr>
              <a:t>SALADE</a:t>
            </a:r>
          </a:p>
          <a:p>
            <a:pPr lvl="0" algn="ctr"/>
            <a:endParaRPr lang="fr-FR" sz="1200" b="1" dirty="0">
              <a:solidFill>
                <a:prstClr val="black"/>
              </a:solidFill>
              <a:latin typeface="Georgia" panose="02040502050405020303" pitchFamily="18" charset="0"/>
              <a:ea typeface="MS Mincho" panose="02020609040205080304" pitchFamily="49" charset="-128"/>
              <a:cs typeface="Times New Roman" panose="02020603050405020304" pitchFamily="18" charset="0"/>
            </a:endParaRPr>
          </a:p>
          <a:p>
            <a:pPr lvl="0" algn="ctr"/>
            <a:r>
              <a:rPr lang="fr-FR" sz="1200" b="1" dirty="0">
                <a:solidFill>
                  <a:prstClr val="black"/>
                </a:solidFill>
                <a:latin typeface="Georgia" panose="02040502050405020303" pitchFamily="18" charset="0"/>
                <a:ea typeface="MS Mincho" panose="02020609040205080304" pitchFamily="49" charset="-128"/>
                <a:cs typeface="Times New Roman" panose="02020603050405020304" pitchFamily="18" charset="0"/>
              </a:rPr>
              <a:t>…</a:t>
            </a:r>
          </a:p>
        </p:txBody>
      </p:sp>
      <p:sp>
        <p:nvSpPr>
          <p:cNvPr id="27" name="Zone de texte 270"/>
          <p:cNvSpPr txBox="1"/>
          <p:nvPr/>
        </p:nvSpPr>
        <p:spPr>
          <a:xfrm>
            <a:off x="5414232" y="1668011"/>
            <a:ext cx="2179886" cy="106460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BOLOGNAISE</a:t>
            </a: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PENNE REGATE</a:t>
            </a:r>
          </a:p>
        </p:txBody>
      </p:sp>
      <p:sp>
        <p:nvSpPr>
          <p:cNvPr id="28" name="Zone de texte 270"/>
          <p:cNvSpPr txBox="1"/>
          <p:nvPr/>
        </p:nvSpPr>
        <p:spPr>
          <a:xfrm>
            <a:off x="3043483" y="5368200"/>
            <a:ext cx="1907793" cy="1269557"/>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NUGGETS DE POISSON </a:t>
            </a:r>
          </a:p>
          <a:p>
            <a:pPr algn="ctr">
              <a:spcAft>
                <a:spcPts val="0"/>
              </a:spcAft>
            </a:pPr>
            <a:r>
              <a:rPr lang="fr-FR" sz="1000" b="1" dirty="0">
                <a:latin typeface="Georgia" panose="02040502050405020303" pitchFamily="18" charset="0"/>
                <a:ea typeface="MS Mincho" panose="02020609040205080304" pitchFamily="49" charset="-128"/>
                <a:cs typeface="Times New Roman" panose="02020603050405020304" pitchFamily="18" charset="0"/>
              </a:rPr>
              <a:t>RIZ PETITS LEGUMES</a:t>
            </a:r>
          </a:p>
        </p:txBody>
      </p:sp>
      <p:sp>
        <p:nvSpPr>
          <p:cNvPr id="29" name="Zone de texte 270"/>
          <p:cNvSpPr txBox="1"/>
          <p:nvPr/>
        </p:nvSpPr>
        <p:spPr>
          <a:xfrm>
            <a:off x="2801823" y="4342504"/>
            <a:ext cx="2300873" cy="116823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KEBAB </a:t>
            </a: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FRITES</a:t>
            </a:r>
          </a:p>
        </p:txBody>
      </p:sp>
      <p:sp>
        <p:nvSpPr>
          <p:cNvPr id="30" name="Zone de texte 270"/>
          <p:cNvSpPr txBox="1"/>
          <p:nvPr/>
        </p:nvSpPr>
        <p:spPr>
          <a:xfrm>
            <a:off x="2897586" y="3034441"/>
            <a:ext cx="2008885" cy="1144905"/>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FALAFELS MAISON</a:t>
            </a: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 </a:t>
            </a:r>
            <a:r>
              <a:rPr lang="fr-FR" sz="1000" b="1" dirty="0">
                <a:latin typeface="Georgia" panose="02040502050405020303" pitchFamily="18" charset="0"/>
                <a:ea typeface="MS Mincho" panose="02020609040205080304" pitchFamily="49" charset="-128"/>
                <a:cs typeface="Times New Roman" panose="02020603050405020304" pitchFamily="18" charset="0"/>
              </a:rPr>
              <a:t>SEMOULE LEGUMES ORIENTALE</a:t>
            </a:r>
          </a:p>
          <a:p>
            <a:pPr algn="ctr">
              <a:spcAft>
                <a:spcPts val="0"/>
              </a:spcAft>
            </a:pPr>
            <a:endParaRPr lang="fr-FR" sz="1200" b="1" dirty="0">
              <a:latin typeface="Georgia" panose="02040502050405020303" pitchFamily="18" charset="0"/>
              <a:ea typeface="MS Mincho" panose="02020609040205080304" pitchFamily="49" charset="-128"/>
              <a:cs typeface="Times New Roman" panose="02020603050405020304" pitchFamily="18" charset="0"/>
            </a:endParaRPr>
          </a:p>
        </p:txBody>
      </p:sp>
      <p:sp>
        <p:nvSpPr>
          <p:cNvPr id="31" name="Zone de texte 270"/>
          <p:cNvSpPr txBox="1"/>
          <p:nvPr/>
        </p:nvSpPr>
        <p:spPr>
          <a:xfrm>
            <a:off x="2997171" y="1375568"/>
            <a:ext cx="1740926" cy="1439591"/>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endParaRPr lang="fr-FR" b="1" dirty="0">
              <a:latin typeface="Georgia" panose="02040502050405020303" pitchFamily="18" charset="0"/>
              <a:ea typeface="MS Mincho" panose="02020609040205080304" pitchFamily="49" charset="-128"/>
              <a:cs typeface="Times New Roman" panose="02020603050405020304" pitchFamily="18" charset="0"/>
            </a:endParaRPr>
          </a:p>
          <a:p>
            <a:pPr algn="ctr">
              <a:spcAft>
                <a:spcPts val="0"/>
              </a:spcAft>
            </a:pPr>
            <a:r>
              <a:rPr lang="fr-FR" b="1" dirty="0">
                <a:latin typeface="Georgia" panose="02040502050405020303" pitchFamily="18" charset="0"/>
                <a:ea typeface="MS Mincho" panose="02020609040205080304" pitchFamily="49" charset="-128"/>
                <a:cs typeface="Times New Roman" panose="02020603050405020304" pitchFamily="18" charset="0"/>
              </a:rPr>
              <a:t>PALETTE DE PORC </a:t>
            </a:r>
          </a:p>
          <a:p>
            <a:pPr algn="ctr">
              <a:spcAft>
                <a:spcPts val="0"/>
              </a:spcAft>
            </a:pPr>
            <a:r>
              <a:rPr lang="fr-FR" sz="1200" b="1" dirty="0">
                <a:latin typeface="Georgia" panose="02040502050405020303" pitchFamily="18" charset="0"/>
                <a:ea typeface="MS Mincho" panose="02020609040205080304" pitchFamily="49" charset="-128"/>
                <a:cs typeface="Times New Roman" panose="02020603050405020304" pitchFamily="18" charset="0"/>
              </a:rPr>
              <a:t>POMME DE TERRE CAROTTES</a:t>
            </a:r>
          </a:p>
        </p:txBody>
      </p:sp>
      <p:pic>
        <p:nvPicPr>
          <p:cNvPr id="15" name="Image 14"/>
          <p:cNvPicPr>
            <a:picLocks noChangeAspect="1"/>
          </p:cNvPicPr>
          <p:nvPr/>
        </p:nvPicPr>
        <p:blipFill>
          <a:blip r:embed="rId4"/>
          <a:stretch>
            <a:fillRect/>
          </a:stretch>
        </p:blipFill>
        <p:spPr>
          <a:xfrm>
            <a:off x="7706405" y="342370"/>
            <a:ext cx="2052811" cy="1313351"/>
          </a:xfrm>
          <a:prstGeom prst="rect">
            <a:avLst/>
          </a:prstGeom>
        </p:spPr>
      </p:pic>
      <p:sp>
        <p:nvSpPr>
          <p:cNvPr id="32" name="Zone de texte 323"/>
          <p:cNvSpPr txBox="1"/>
          <p:nvPr/>
        </p:nvSpPr>
        <p:spPr>
          <a:xfrm>
            <a:off x="5848747" y="566510"/>
            <a:ext cx="1104265" cy="817880"/>
          </a:xfrm>
          <a:prstGeom prst="rect">
            <a:avLst/>
          </a:prstGeom>
          <a:noFill/>
          <a:ln>
            <a:noFill/>
          </a:ln>
          <a:effectLst/>
          <a:extLst>
            <a:ext uri="{C572A759-6A51-4108-AA02-DFA0A04FC94B}">
              <ma14:wrappingTextBoxFlag xmlns:lc="http://schemas.openxmlformats.org/drawingml/2006/lockedCanvas" xmlns:ma14="http://schemas.microsoft.com/office/mac/drawingml/2011/main"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xmlns="" val="1"/>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fr-FR" sz="2000" b="1" dirty="0">
                <a:solidFill>
                  <a:srgbClr val="FFFFFF"/>
                </a:solidFill>
                <a:latin typeface="DIN-Black"/>
                <a:ea typeface="MS Mincho" panose="02020609040205080304" pitchFamily="49" charset="-128"/>
                <a:cs typeface="Times New Roman" panose="02020603050405020304" pitchFamily="18" charset="0"/>
              </a:rPr>
              <a:t>10</a:t>
            </a:r>
            <a:r>
              <a:rPr lang="fr-FR" sz="2000" b="1" dirty="0">
                <a:solidFill>
                  <a:srgbClr val="FFFFFF"/>
                </a:solidFill>
                <a:effectLst/>
                <a:latin typeface="DIN-Black"/>
                <a:ea typeface="MS Mincho" panose="02020609040205080304" pitchFamily="49" charset="-128"/>
                <a:cs typeface="Times New Roman" panose="02020603050405020304" pitchFamily="18" charset="0"/>
              </a:rPr>
              <a:t>/05 14/05</a:t>
            </a:r>
            <a:endParaRPr lang="fr-FR" sz="2000" b="1" dirty="0">
              <a:effectLst/>
              <a:ea typeface="MS Mincho" panose="02020609040205080304" pitchFamily="49" charset="-128"/>
              <a:cs typeface="Times New Roman" panose="02020603050405020304" pitchFamily="18" charset="0"/>
            </a:endParaRPr>
          </a:p>
        </p:txBody>
      </p:sp>
      <p:sp>
        <p:nvSpPr>
          <p:cNvPr id="36" name="Rectangle 35"/>
          <p:cNvSpPr/>
          <p:nvPr/>
        </p:nvSpPr>
        <p:spPr>
          <a:xfrm>
            <a:off x="4850549" y="4183791"/>
            <a:ext cx="3307252" cy="89952"/>
          </a:xfrm>
          <a:prstGeom prst="rect">
            <a:avLst/>
          </a:prstGeom>
          <a:noFill/>
        </p:spPr>
        <p:txBody>
          <a:bodyPr wrap="square" lIns="91440" tIns="45720" rIns="91440" bIns="45720">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lnSpc>
                <a:spcPts val="5000"/>
              </a:lnSpc>
            </a:pPr>
            <a:endParaRPr lang="fr-FR" sz="2000" b="1" cap="none" spc="0" dirty="0">
              <a:ln w="22225">
                <a:solidFill>
                  <a:schemeClr val="accent2"/>
                </a:solidFill>
                <a:prstDash val="solid"/>
              </a:ln>
              <a:solidFill>
                <a:schemeClr val="accent2">
                  <a:lumMod val="40000"/>
                  <a:lumOff val="60000"/>
                </a:schemeClr>
              </a:solidFill>
              <a:effectLst/>
            </a:endParaRPr>
          </a:p>
        </p:txBody>
      </p:sp>
      <p:sp>
        <p:nvSpPr>
          <p:cNvPr id="33" name="ZoneTexte 1"/>
          <p:cNvSpPr txBox="1"/>
          <p:nvPr/>
        </p:nvSpPr>
        <p:spPr bwMode="auto">
          <a:xfrm>
            <a:off x="7695408" y="5534944"/>
            <a:ext cx="4189295" cy="1102814"/>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tIns="0" bIns="0" rtlCol="0" anchor="t">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spcAft>
                <a:spcPts val="0"/>
              </a:spcAft>
            </a:pPr>
            <a:r>
              <a:rPr lang="fr-FR" sz="900" b="1" i="1" dirty="0" err="1">
                <a:solidFill>
                  <a:srgbClr val="ED7D31"/>
                </a:solidFill>
                <a:effectLst/>
                <a:latin typeface="Bookman Old Style" panose="02050604050505020204" pitchFamily="18" charset="0"/>
                <a:ea typeface="Times New Roman" panose="02020603050405020304" pitchFamily="18" charset="0"/>
                <a:cs typeface="Times New Roman" panose="02020603050405020304" pitchFamily="18" charset="0"/>
              </a:rPr>
              <a:t>Scolarest</a:t>
            </a:r>
            <a:r>
              <a:rPr lang="fr-FR" sz="900" b="1" i="1" dirty="0">
                <a:solidFill>
                  <a:srgbClr val="ED7D31"/>
                </a:solidFill>
                <a:effectLst/>
                <a:latin typeface="Bookman Old Style" panose="02050604050505020204" pitchFamily="18" charset="0"/>
                <a:ea typeface="Times New Roman" panose="02020603050405020304" pitchFamily="18" charset="0"/>
                <a:cs typeface="Times New Roman" panose="02020603050405020304" pitchFamily="18" charset="0"/>
              </a:rPr>
              <a:t> s’engage à pouvoir accueillir dans tous ses restaurants toutes les personnes souffrant d’allergies ou d’intolérances alimentaires.  Ce dispositif d’accueil géré  en partenariat avec votre établissement scolaire garanti un accueil sécurisé et de qualité.  Si vous êtes concerné, contactez votre établissement   . Ce dispositif d’accueil est conforme au dispositif prévu à l’article R112.14 du décret du 17 avril 2015 relatif à l’information des consommateurs sur les allergènes. »     </a:t>
            </a:r>
            <a:endParaRPr lang="fr-FR" sz="1200" dirty="0">
              <a:effectLst/>
              <a:latin typeface="Times New Roman" panose="02020603050405020304" pitchFamily="18" charset="0"/>
              <a:ea typeface="Times New Roman" panose="02020603050405020304" pitchFamily="18" charset="0"/>
            </a:endParaRPr>
          </a:p>
        </p:txBody>
      </p:sp>
      <p:pic>
        <p:nvPicPr>
          <p:cNvPr id="38" name="Imag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057658" y="383456"/>
            <a:ext cx="1800225" cy="952500"/>
          </a:xfrm>
          <a:prstGeom prst="rect">
            <a:avLst/>
          </a:prstGeom>
        </p:spPr>
      </p:pic>
      <p:pic>
        <p:nvPicPr>
          <p:cNvPr id="37" name="VBF" descr="Logo_VB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55703" y="1688304"/>
            <a:ext cx="432233" cy="313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Image 33"/>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759633" y="3699639"/>
            <a:ext cx="396000" cy="3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Image 3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865392" y="3745199"/>
            <a:ext cx="396000" cy="3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Image 38"/>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17941" y="3312960"/>
            <a:ext cx="396000" cy="397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Image 4"/>
          <p:cNvPicPr>
            <a:picLocks noChangeAspect="1"/>
          </p:cNvPicPr>
          <p:nvPr/>
        </p:nvPicPr>
        <p:blipFill>
          <a:blip r:embed="rId8"/>
          <a:stretch>
            <a:fillRect/>
          </a:stretch>
        </p:blipFill>
        <p:spPr>
          <a:xfrm>
            <a:off x="8509042" y="4008723"/>
            <a:ext cx="1168562" cy="1130122"/>
          </a:xfrm>
          <a:prstGeom prst="rect">
            <a:avLst/>
          </a:prstGeom>
        </p:spPr>
      </p:pic>
      <p:pic>
        <p:nvPicPr>
          <p:cNvPr id="16" name="Image 15"/>
          <p:cNvPicPr>
            <a:picLocks noChangeAspect="1"/>
          </p:cNvPicPr>
          <p:nvPr/>
        </p:nvPicPr>
        <p:blipFill>
          <a:blip r:embed="rId9"/>
          <a:stretch>
            <a:fillRect/>
          </a:stretch>
        </p:blipFill>
        <p:spPr>
          <a:xfrm>
            <a:off x="10110764" y="3967848"/>
            <a:ext cx="1457571" cy="1242248"/>
          </a:xfrm>
          <a:prstGeom prst="rect">
            <a:avLst/>
          </a:prstGeom>
        </p:spPr>
      </p:pic>
    </p:spTree>
    <p:extLst>
      <p:ext uri="{BB962C8B-B14F-4D97-AF65-F5344CB8AC3E}">
        <p14:creationId xmlns:p14="http://schemas.microsoft.com/office/powerpoint/2010/main" val="149185823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12879</TotalTime>
  <Words>151</Words>
  <Application>Microsoft Office PowerPoint</Application>
  <PresentationFormat>Grand écran</PresentationFormat>
  <Paragraphs>41</Paragraphs>
  <Slides>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Bookman Old Style</vt:lpstr>
      <vt:lpstr>Calibri</vt:lpstr>
      <vt:lpstr>Calibri Light</vt:lpstr>
      <vt:lpstr>DIN-Black</vt:lpstr>
      <vt:lpstr>Georgia</vt:lpstr>
      <vt:lpstr>Times New Roman</vt:lpstr>
      <vt:lpstr>Thème Office</vt:lpstr>
      <vt:lpstr>Présentation PowerPoint</vt:lpstr>
    </vt:vector>
  </TitlesOfParts>
  <Company>COMPASS GROUP FRANCE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AUDREY LECLERCQ</dc:creator>
  <cp:lastModifiedBy>Accueil1</cp:lastModifiedBy>
  <cp:revision>175</cp:revision>
  <cp:lastPrinted>2019-03-08T12:20:17Z</cp:lastPrinted>
  <dcterms:created xsi:type="dcterms:W3CDTF">2016-03-22T15:25:13Z</dcterms:created>
  <dcterms:modified xsi:type="dcterms:W3CDTF">2021-04-26T15:57:50Z</dcterms:modified>
</cp:coreProperties>
</file>